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Mono-regular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" Type="http://schemas.openxmlformats.org/officeDocument/2006/relationships/presProps" Target="presProps.xml"/><Relationship Id="rId34" Type="http://schemas.openxmlformats.org/officeDocument/2006/relationships/customXml" Target="../customXml/item1.xml"/><Relationship Id="rId25" Type="http://schemas.openxmlformats.org/officeDocument/2006/relationships/font" Target="fonts/Roboto-boldItalic.fntdata"/><Relationship Id="rId7" Type="http://schemas.openxmlformats.org/officeDocument/2006/relationships/slideMaster" Target="slideMasters/slideMaster4.xml"/><Relationship Id="rId33" Type="http://schemas.openxmlformats.org/officeDocument/2006/relationships/font" Target="fonts/OpenSans-boldItalic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0" Type="http://schemas.openxmlformats.org/officeDocument/2006/relationships/slide" Target="slides/slide12.xml"/><Relationship Id="rId2" Type="http://schemas.openxmlformats.org/officeDocument/2006/relationships/viewProps" Target="viewProps.xml"/><Relationship Id="rId29" Type="http://schemas.openxmlformats.org/officeDocument/2006/relationships/font" Target="fonts/RobotoMono-boldItalic.fntdata"/><Relationship Id="rId16" Type="http://schemas.openxmlformats.org/officeDocument/2006/relationships/slide" Target="slides/slide8.xml"/><Relationship Id="rId24" Type="http://schemas.openxmlformats.org/officeDocument/2006/relationships/font" Target="fonts/Roboto-italic.fntdata"/><Relationship Id="rId1" Type="http://schemas.openxmlformats.org/officeDocument/2006/relationships/theme" Target="theme/theme4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32" Type="http://schemas.openxmlformats.org/officeDocument/2006/relationships/font" Target="fonts/OpenSans-italic.fntdata"/><Relationship Id="rId23" Type="http://schemas.openxmlformats.org/officeDocument/2006/relationships/font" Target="fonts/Roboto-bold.fntdata"/><Relationship Id="rId28" Type="http://schemas.openxmlformats.org/officeDocument/2006/relationships/font" Target="fonts/RobotoMono-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36" Type="http://schemas.openxmlformats.org/officeDocument/2006/relationships/customXml" Target="../customXml/item3.xml"/><Relationship Id="rId31" Type="http://schemas.openxmlformats.org/officeDocument/2006/relationships/font" Target="fonts/OpenSans-bold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font" Target="fonts/Robot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7" Type="http://schemas.openxmlformats.org/officeDocument/2006/relationships/font" Target="fonts/RobotoMono-bold.fntdata"/><Relationship Id="rId30" Type="http://schemas.openxmlformats.org/officeDocument/2006/relationships/font" Target="fonts/OpenSans-regular.fntdata"/><Relationship Id="rId14" Type="http://schemas.openxmlformats.org/officeDocument/2006/relationships/slide" Target="slides/slide6.xml"/><Relationship Id="rId35" Type="http://schemas.openxmlformats.org/officeDocument/2006/relationships/customXml" Target="../customXml/item2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f7e1598a_2_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3f7e1598a_2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f7e1598a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3f7e1598a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f7e1598a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3f7e1598a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f7e1598a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3f7e1598a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f7e1598a_2_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3f7e1598a_2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f7e1598a_2_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33f7e1598a_2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f7e1598a_2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3f7e1598a_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7e159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3f7e1598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f7e1598a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3f7e1598a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f7e1598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3f7e1598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7e1598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3f7e1598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f7e1598a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3f7e1598a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f7e1598a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3f7e1598a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>
  <p:cSld name="Título e Conteúd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00017" y="2198430"/>
            <a:ext cx="5790553" cy="9244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00017" y="3272092"/>
            <a:ext cx="2919620" cy="7081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na">
  <p:cSld name="1 coluna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321638" y="1330778"/>
            <a:ext cx="8654994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type="title"/>
          </p:nvPr>
        </p:nvSpPr>
        <p:spPr>
          <a:xfrm>
            <a:off x="303949" y="73479"/>
            <a:ext cx="5509022" cy="93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nas">
  <p:cSld name="2 colun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03949" y="1314450"/>
            <a:ext cx="3927871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4546997" y="1314450"/>
            <a:ext cx="4210050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type="title"/>
          </p:nvPr>
        </p:nvSpPr>
        <p:spPr>
          <a:xfrm>
            <a:off x="303949" y="73479"/>
            <a:ext cx="5522085" cy="93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ado">
  <p:cSld name="Layout Personalizado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303949" y="73479"/>
            <a:ext cx="5522085" cy="93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8"/>
          <p:cNvSpPr/>
          <p:nvPr>
            <p:ph idx="2" type="pic"/>
          </p:nvPr>
        </p:nvSpPr>
        <p:spPr>
          <a:xfrm>
            <a:off x="446485" y="1194027"/>
            <a:ext cx="8101013" cy="37838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Layout Personalizado">
  <p:cSld name="1_Layout Personalizad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303949" y="73479"/>
            <a:ext cx="5509022" cy="93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21638" y="1330778"/>
            <a:ext cx="8654994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erramento">
  <p:cSld name="Encerrament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1317989" y="2310777"/>
            <a:ext cx="4113301" cy="3483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1317989" y="2713726"/>
            <a:ext cx="4113301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1317989" y="3116675"/>
            <a:ext cx="4113301" cy="9491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24.png"/><Relationship Id="rId9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00050" y="2197894"/>
            <a:ext cx="5790009" cy="9251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pt-BR"/>
              <a:t>Marco Túlio da Silva Lima</a:t>
            </a:r>
            <a:endParaRPr sz="1100"/>
          </a:p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400050" y="3271850"/>
            <a:ext cx="3640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/>
              <a:t>Blockchain no Governo Federal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bConnect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31"/>
          <p:cNvSpPr/>
          <p:nvPr/>
        </p:nvSpPr>
        <p:spPr>
          <a:xfrm rot="1389109">
            <a:off x="1907560" y="2569284"/>
            <a:ext cx="3178452" cy="1173715"/>
          </a:xfrm>
          <a:prstGeom prst="flowChartTerminator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1"/>
          <p:cNvSpPr/>
          <p:nvPr/>
        </p:nvSpPr>
        <p:spPr>
          <a:xfrm rot="-1151703">
            <a:off x="3778489" y="2581833"/>
            <a:ext cx="3184634" cy="1228458"/>
          </a:xfrm>
          <a:prstGeom prst="flowChartTerminator">
            <a:avLst/>
          </a:prstGeom>
          <a:noFill/>
          <a:ln cap="flat" cmpd="sng" w="381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1"/>
          <p:cNvSpPr/>
          <p:nvPr/>
        </p:nvSpPr>
        <p:spPr>
          <a:xfrm>
            <a:off x="4507091" y="4179816"/>
            <a:ext cx="1004400" cy="708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1"/>
          <p:cNvSpPr/>
          <p:nvPr/>
        </p:nvSpPr>
        <p:spPr>
          <a:xfrm>
            <a:off x="1235439" y="2754375"/>
            <a:ext cx="1004400" cy="708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31"/>
          <p:cNvGrpSpPr/>
          <p:nvPr/>
        </p:nvGrpSpPr>
        <p:grpSpPr>
          <a:xfrm>
            <a:off x="2269460" y="2450747"/>
            <a:ext cx="983642" cy="910803"/>
            <a:chOff x="1871538" y="2054813"/>
            <a:chExt cx="1220400" cy="1176900"/>
          </a:xfrm>
        </p:grpSpPr>
        <p:pic>
          <p:nvPicPr>
            <p:cNvPr id="148" name="Google Shape;148;p31"/>
            <p:cNvPicPr preferRelativeResize="0"/>
            <p:nvPr/>
          </p:nvPicPr>
          <p:blipFill rotWithShape="1">
            <a:blip r:embed="rId3">
              <a:alphaModFix/>
            </a:blip>
            <a:srcRect b="5956" l="23975" r="22651" t="10612"/>
            <a:stretch/>
          </p:blipFill>
          <p:spPr>
            <a:xfrm>
              <a:off x="1934013" y="2054813"/>
              <a:ext cx="1095450" cy="899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31"/>
            <p:cNvSpPr txBox="1"/>
            <p:nvPr/>
          </p:nvSpPr>
          <p:spPr>
            <a:xfrm>
              <a:off x="1871538" y="2895713"/>
              <a:ext cx="1220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latin typeface="Open Sans"/>
                  <a:ea typeface="Open Sans"/>
                  <a:cs typeface="Open Sans"/>
                  <a:sym typeface="Open Sans"/>
                </a:rPr>
                <a:t>Brasil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0" name="Google Shape;150;p31"/>
          <p:cNvGrpSpPr/>
          <p:nvPr/>
        </p:nvGrpSpPr>
        <p:grpSpPr>
          <a:xfrm>
            <a:off x="3934265" y="3146504"/>
            <a:ext cx="983642" cy="917710"/>
            <a:chOff x="3775513" y="3680312"/>
            <a:chExt cx="1220400" cy="1185825"/>
          </a:xfrm>
        </p:grpSpPr>
        <p:pic>
          <p:nvPicPr>
            <p:cNvPr id="151" name="Google Shape;151;p31"/>
            <p:cNvPicPr preferRelativeResize="0"/>
            <p:nvPr/>
          </p:nvPicPr>
          <p:blipFill rotWithShape="1">
            <a:blip r:embed="rId3">
              <a:alphaModFix/>
            </a:blip>
            <a:srcRect b="5956" l="23975" r="22651" t="10612"/>
            <a:stretch/>
          </p:blipFill>
          <p:spPr>
            <a:xfrm>
              <a:off x="3837995" y="3680312"/>
              <a:ext cx="1095450" cy="899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31"/>
            <p:cNvSpPr txBox="1"/>
            <p:nvPr/>
          </p:nvSpPr>
          <p:spPr>
            <a:xfrm>
              <a:off x="3775513" y="4530138"/>
              <a:ext cx="1220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latin typeface="Open Sans"/>
                  <a:ea typeface="Open Sans"/>
                  <a:cs typeface="Open Sans"/>
                  <a:sym typeface="Open Sans"/>
                </a:rPr>
                <a:t>Uruguai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3" name="Google Shape;153;p31"/>
          <p:cNvGrpSpPr/>
          <p:nvPr/>
        </p:nvGrpSpPr>
        <p:grpSpPr>
          <a:xfrm>
            <a:off x="5706682" y="2450729"/>
            <a:ext cx="983642" cy="955786"/>
            <a:chOff x="5906763" y="2781287"/>
            <a:chExt cx="1220400" cy="1235025"/>
          </a:xfrm>
        </p:grpSpPr>
        <p:pic>
          <p:nvPicPr>
            <p:cNvPr id="154" name="Google Shape;154;p31"/>
            <p:cNvPicPr preferRelativeResize="0"/>
            <p:nvPr/>
          </p:nvPicPr>
          <p:blipFill rotWithShape="1">
            <a:blip r:embed="rId3">
              <a:alphaModFix/>
            </a:blip>
            <a:srcRect b="5956" l="23975" r="22651" t="10612"/>
            <a:stretch/>
          </p:blipFill>
          <p:spPr>
            <a:xfrm>
              <a:off x="5969236" y="2781287"/>
              <a:ext cx="1095450" cy="899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31"/>
            <p:cNvSpPr txBox="1"/>
            <p:nvPr/>
          </p:nvSpPr>
          <p:spPr>
            <a:xfrm>
              <a:off x="5906763" y="3680313"/>
              <a:ext cx="1220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latin typeface="Open Sans"/>
                  <a:ea typeface="Open Sans"/>
                  <a:cs typeface="Open Sans"/>
                  <a:sym typeface="Open Sans"/>
                </a:rPr>
                <a:t>Argentina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56" name="Google Shape;156;p31"/>
          <p:cNvPicPr preferRelativeResize="0"/>
          <p:nvPr/>
        </p:nvPicPr>
        <p:blipFill rotWithShape="1">
          <a:blip r:embed="rId4">
            <a:alphaModFix/>
          </a:blip>
          <a:srcRect b="18869" l="0" r="0" t="17831"/>
          <a:stretch/>
        </p:blipFill>
        <p:spPr>
          <a:xfrm>
            <a:off x="3504803" y="1325727"/>
            <a:ext cx="1842985" cy="11765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31"/>
          <p:cNvCxnSpPr/>
          <p:nvPr/>
        </p:nvCxnSpPr>
        <p:spPr>
          <a:xfrm flipH="1" rot="10800000">
            <a:off x="3214458" y="2211977"/>
            <a:ext cx="622800" cy="404100"/>
          </a:xfrm>
          <a:prstGeom prst="straightConnector1">
            <a:avLst/>
          </a:prstGeom>
          <a:noFill/>
          <a:ln cap="flat" cmpd="sng" w="76200">
            <a:solidFill>
              <a:srgbClr val="0084D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31"/>
          <p:cNvCxnSpPr>
            <a:stCxn id="159" idx="0"/>
          </p:cNvCxnSpPr>
          <p:nvPr/>
        </p:nvCxnSpPr>
        <p:spPr>
          <a:xfrm rot="10800000">
            <a:off x="4411920" y="2460599"/>
            <a:ext cx="14400" cy="575700"/>
          </a:xfrm>
          <a:prstGeom prst="straightConnector1">
            <a:avLst/>
          </a:prstGeom>
          <a:noFill/>
          <a:ln cap="flat" cmpd="sng" w="76200">
            <a:solidFill>
              <a:srgbClr val="0084D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31"/>
          <p:cNvCxnSpPr>
            <a:stCxn id="154" idx="1"/>
          </p:cNvCxnSpPr>
          <p:nvPr/>
        </p:nvCxnSpPr>
        <p:spPr>
          <a:xfrm rot="10800000">
            <a:off x="4896636" y="2274207"/>
            <a:ext cx="860400" cy="524400"/>
          </a:xfrm>
          <a:prstGeom prst="straightConnector1">
            <a:avLst/>
          </a:prstGeom>
          <a:noFill/>
          <a:ln cap="flat" cmpd="sng" w="76200">
            <a:solidFill>
              <a:srgbClr val="0084D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6718" y="2356116"/>
            <a:ext cx="204810" cy="14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28" y="2356132"/>
            <a:ext cx="204810" cy="14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3915" y="3036299"/>
            <a:ext cx="204810" cy="14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1446" y="4252917"/>
            <a:ext cx="362226" cy="3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1238" y="4252920"/>
            <a:ext cx="362226" cy="3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5008" y="2832103"/>
            <a:ext cx="362226" cy="3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2791" y="2832104"/>
            <a:ext cx="362226" cy="34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4579059" y="4530698"/>
            <a:ext cx="860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99225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 Mono"/>
                <a:ea typeface="Roboto Mono"/>
                <a:cs typeface="Roboto Mono"/>
                <a:sym typeface="Roboto Mono"/>
              </a:rPr>
              <a:t>Uy Ar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1145699" y="3094106"/>
            <a:ext cx="1194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99225" wrap="square" tIns="10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 Mono"/>
                <a:ea typeface="Roboto Mono"/>
                <a:cs typeface="Roboto Mono"/>
                <a:sym typeface="Roboto Mono"/>
              </a:rPr>
              <a:t>Br  Uy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3362958" y="4189118"/>
            <a:ext cx="1004400" cy="708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2527" y="4266846"/>
            <a:ext cx="362226" cy="3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30310" y="4266847"/>
            <a:ext cx="362226" cy="34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3273218" y="4528849"/>
            <a:ext cx="1194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99225" wrap="square" tIns="10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 Mono"/>
                <a:ea typeface="Roboto Mono"/>
                <a:cs typeface="Roboto Mono"/>
                <a:sym typeface="Roboto Mono"/>
              </a:rPr>
              <a:t>Br  Uy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6725139" y="2806635"/>
            <a:ext cx="1004400" cy="708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9494" y="2904531"/>
            <a:ext cx="362226" cy="3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49285" y="2904534"/>
            <a:ext cx="362226" cy="34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6797097" y="3182300"/>
            <a:ext cx="860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99225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 Mono"/>
                <a:ea typeface="Roboto Mono"/>
                <a:cs typeface="Roboto Mono"/>
                <a:sym typeface="Roboto Mono"/>
              </a:rPr>
              <a:t>Uy Ar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7547094" y="1641871"/>
            <a:ext cx="10509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1"/>
          <p:cNvCxnSpPr/>
          <p:nvPr/>
        </p:nvCxnSpPr>
        <p:spPr>
          <a:xfrm>
            <a:off x="7559600" y="1837014"/>
            <a:ext cx="1038300" cy="0"/>
          </a:xfrm>
          <a:prstGeom prst="straightConnector1">
            <a:avLst/>
          </a:prstGeom>
          <a:noFill/>
          <a:ln cap="flat" cmpd="sng" w="3810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31"/>
          <p:cNvSpPr txBox="1"/>
          <p:nvPr/>
        </p:nvSpPr>
        <p:spPr>
          <a:xfrm>
            <a:off x="7383749" y="1030125"/>
            <a:ext cx="1377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99225" wrap="square" tIns="10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 Mono"/>
                <a:ea typeface="Roboto Mono"/>
                <a:cs typeface="Roboto Mono"/>
                <a:sym typeface="Roboto Mono"/>
              </a:rPr>
              <a:t>Acordos Bilaterais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256424" y="1051360"/>
            <a:ext cx="24264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800" lIns="100800" spcFirstLastPara="1" rIns="100800" wrap="square" tIns="10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Cada país só possui os dados referentes aos seus acordos.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Tecnologias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0025" y="1114750"/>
            <a:ext cx="3919074" cy="39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Tecnologias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 rotWithShape="1">
          <a:blip r:embed="rId3">
            <a:alphaModFix/>
          </a:blip>
          <a:srcRect b="0" l="2924" r="-5900" t="-5196"/>
          <a:stretch/>
        </p:blipFill>
        <p:spPr>
          <a:xfrm>
            <a:off x="-407275" y="976500"/>
            <a:ext cx="3904369" cy="24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093" y="1084488"/>
            <a:ext cx="2364900" cy="2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76" y="3231450"/>
            <a:ext cx="16954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0100" y="1777951"/>
            <a:ext cx="3223750" cy="10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3700" y="3354975"/>
            <a:ext cx="2828650" cy="1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7143" y="3278775"/>
            <a:ext cx="3062932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1318025" y="2310993"/>
            <a:ext cx="41136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Marco Túlio da Silva Lima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(61) 2021-8789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marco.lima@serpro.gov.br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1318021" y="1906190"/>
            <a:ext cx="2917031" cy="5203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Obrigado!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303609" y="73819"/>
            <a:ext cx="5509021" cy="931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do Blockchain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95200" y="3266280"/>
            <a:ext cx="2265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75" lIns="19075" spcFirstLastPara="1" rIns="1907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Automação de Processos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800" y="1906920"/>
            <a:ext cx="1131120" cy="9889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/>
          <p:nvPr/>
        </p:nvSpPr>
        <p:spPr>
          <a:xfrm>
            <a:off x="2546640" y="3266280"/>
            <a:ext cx="2265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75" lIns="19075" spcFirstLastPara="1" rIns="1907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Eliminação de Intermediários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120" y="1942200"/>
            <a:ext cx="1478161" cy="9183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/>
          <p:nvPr/>
        </p:nvSpPr>
        <p:spPr>
          <a:xfrm>
            <a:off x="4714560" y="3266280"/>
            <a:ext cx="2265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75" lIns="19075" spcFirstLastPara="1" rIns="1907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Rastreabilidade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6840" y="1942200"/>
            <a:ext cx="989280" cy="9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9520" y="1823040"/>
            <a:ext cx="1303201" cy="11563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/>
          <p:nvPr/>
        </p:nvSpPr>
        <p:spPr>
          <a:xfrm>
            <a:off x="6658560" y="3265920"/>
            <a:ext cx="2265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75" lIns="19075" spcFirstLastPara="1" rIns="1907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Registros Digitais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03601" y="1314450"/>
            <a:ext cx="3664500" cy="3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Automação de Processo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Eliminação de Intermediários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Rastreabilidade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Registros Digitais</a:t>
            </a:r>
            <a:endParaRPr/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4282250" y="1314450"/>
            <a:ext cx="4474800" cy="3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Redução do Tempo de Atendimento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Redução de Custos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Auditoria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Desburocratização</a:t>
            </a:r>
            <a:endParaRPr/>
          </a:p>
        </p:txBody>
      </p:sp>
      <p:sp>
        <p:nvSpPr>
          <p:cNvPr id="101" name="Google Shape;101;p24"/>
          <p:cNvSpPr txBox="1"/>
          <p:nvPr>
            <p:ph type="title"/>
          </p:nvPr>
        </p:nvSpPr>
        <p:spPr>
          <a:xfrm>
            <a:off x="303609" y="73819"/>
            <a:ext cx="5522119" cy="931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Transformação Digital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321469" y="1331119"/>
            <a:ext cx="8654700" cy="3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 Identidade Digital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Sistemas Notoriais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Certificações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Rastreamento de Cadeia de Suprimentos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Propriedade Intelectual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Auditoria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Compliance e Transparência Política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Inovação Cívica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Economia de Compartilhamento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Organizações Descentralizadas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● Inclusão Financeira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 txBox="1"/>
          <p:nvPr>
            <p:ph type="title"/>
          </p:nvPr>
        </p:nvSpPr>
        <p:spPr>
          <a:xfrm>
            <a:off x="303609" y="73819"/>
            <a:ext cx="5508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Aplicações Potenciais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03609" y="73819"/>
            <a:ext cx="5508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Sistemas do Governo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540000" y="1571475"/>
            <a:ext cx="79326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pt-BR" sz="2500"/>
              <a:t>ANAC: DB Digital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b="0" lang="pt-BR" sz="2500" strike="noStrike">
                <a:latin typeface="Arial"/>
                <a:ea typeface="Arial"/>
                <a:cs typeface="Arial"/>
                <a:sym typeface="Arial"/>
              </a:rPr>
              <a:t>BACEN: P</a:t>
            </a:r>
            <a:r>
              <a:rPr lang="pt-BR" sz="2500"/>
              <a:t>IER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Banco do Brasil &amp; Caixa: </a:t>
            </a:r>
            <a:r>
              <a:rPr b="1" lang="pt-BR" sz="2500"/>
              <a:t>SCD</a:t>
            </a:r>
            <a:r>
              <a:rPr lang="pt-BR" sz="2500"/>
              <a:t> e SFD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b="0" lang="pt-BR" sz="2500" strike="noStrike">
                <a:latin typeface="Arial"/>
                <a:ea typeface="Arial"/>
                <a:cs typeface="Arial"/>
                <a:sym typeface="Arial"/>
              </a:rPr>
              <a:t>BNDES: TruBudget e BNDES To</a:t>
            </a:r>
            <a:r>
              <a:rPr lang="pt-BR" sz="2500"/>
              <a:t>ken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pt-BR" sz="2500"/>
              <a:t>Datasus: </a:t>
            </a:r>
            <a:r>
              <a:rPr b="0" lang="pt-BR" sz="2500" strike="noStrike">
                <a:latin typeface="Arial"/>
                <a:ea typeface="Arial"/>
                <a:cs typeface="Arial"/>
                <a:sym typeface="Arial"/>
              </a:rPr>
              <a:t>RNDS</a:t>
            </a:r>
            <a:endParaRPr b="0" sz="2500" strike="noStrike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Ministério da Economia: bCPF, bCNPJ e </a:t>
            </a:r>
            <a:r>
              <a:rPr b="1" lang="pt-BR" sz="2500"/>
              <a:t>bConnect</a:t>
            </a:r>
            <a:r>
              <a:rPr lang="pt-BR" sz="2500"/>
              <a:t> 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Petrobrás: AssinadorBR</a:t>
            </a:r>
            <a:endParaRPr sz="2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8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SCD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475" y="1161500"/>
            <a:ext cx="5806150" cy="39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SCD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265175" y="1469000"/>
            <a:ext cx="8604000" cy="29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Sistema de Contratos Distribuídos (SCD) é uma rede DLT baseada no Hyperledger Fabric que envolve o Banco do Brasil, BNDES, Caixa e Serpro para troca de informações de contratos de aquisição.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Futuras versões do sistema deverão permitir auditoria por órgãos de controle (TCU) e gestão de todo o ciclo de vida das contratações: </a:t>
            </a: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do projeto básico a execução do contrato.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SCD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738" y="1149950"/>
            <a:ext cx="6922524" cy="37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303609" y="73819"/>
            <a:ext cx="5522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bConnect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265175" y="1316600"/>
            <a:ext cx="8604000" cy="29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Sistema bConnect p</a:t>
            </a: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ermitirá </a:t>
            </a: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troca de informaç</a:t>
            </a: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ões sobre Operadores Econômicos Autorizados (OEAs) entre os países signatários de acordos bilaterais.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Empresas classificadas como OEA gozam da possibilidade de passar por uma esteira verde para agilizar o seu trâmite alfandegário.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200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ol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 Cap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ncerrament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BA8EB-92AA-40FC-B633-10EFFFD196EE}"/>
</file>

<file path=customXml/itemProps2.xml><?xml version="1.0" encoding="utf-8"?>
<ds:datastoreItem xmlns:ds="http://schemas.openxmlformats.org/officeDocument/2006/customXml" ds:itemID="{62709F13-8FF2-49F0-8361-B16EC56138A5}"/>
</file>

<file path=customXml/itemProps3.xml><?xml version="1.0" encoding="utf-8"?>
<ds:datastoreItem xmlns:ds="http://schemas.openxmlformats.org/officeDocument/2006/customXml" ds:itemID="{886203CB-41B2-40B8-A506-1BF5DD962E7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